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30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DA03E-AD67-406C-8EAA-5DA1B2AD0D08}" type="datetimeFigureOut">
              <a:rPr lang="es-ES"/>
              <a:pPr>
                <a:defRPr/>
              </a:pPr>
              <a:t>08/10/2017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E7E27-352A-405D-BFCE-21D3EC61E5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D44EC-5F7B-4485-97B8-21D7D20E5F8B}" type="datetimeFigureOut">
              <a:rPr lang="es-ES"/>
              <a:pPr>
                <a:defRPr/>
              </a:pPr>
              <a:t>08/10/2017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08D1C-B9B5-42A5-BDC9-832E143B862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1AF57-BD89-4AE5-A36A-33816230A045}" type="datetimeFigureOut">
              <a:rPr lang="es-ES"/>
              <a:pPr>
                <a:defRPr/>
              </a:pPr>
              <a:t>08/10/2017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F24D2-FC62-4268-97E7-52BA4F2484E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F9832-72BD-48F4-AFE7-7BFECE919F9B}" type="datetimeFigureOut">
              <a:rPr lang="es-ES"/>
              <a:pPr>
                <a:defRPr/>
              </a:pPr>
              <a:t>08/10/2017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932AD-9B7C-447A-A996-0B19262B49F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CE9C7-A542-4755-B2A4-6039F8470DD9}" type="datetimeFigureOut">
              <a:rPr lang="es-ES"/>
              <a:pPr>
                <a:defRPr/>
              </a:pPr>
              <a:t>08/10/2017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4AFA1-683C-4D30-8E09-2A91D97C040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1650F-6314-4988-8FD2-B39BA861769B}" type="datetimeFigureOut">
              <a:rPr lang="es-ES"/>
              <a:pPr>
                <a:defRPr/>
              </a:pPr>
              <a:t>08/10/2017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96A79-3622-47EA-838B-E0BD64B1190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2B5FE-26F5-4AF4-820C-D1AED3EB42B9}" type="datetimeFigureOut">
              <a:rPr lang="es-ES"/>
              <a:pPr>
                <a:defRPr/>
              </a:pPr>
              <a:t>08/10/2017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427F1-B24A-4287-B5AB-2A576A555BB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64B3B-3512-4924-8DF0-2BC84AA7BF39}" type="datetimeFigureOut">
              <a:rPr lang="es-ES"/>
              <a:pPr>
                <a:defRPr/>
              </a:pPr>
              <a:t>08/10/2017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2440F-DA48-4F26-9497-91D71FCA10C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100CB-A367-40B9-BC54-BAC05DF21FA8}" type="datetimeFigureOut">
              <a:rPr lang="es-ES"/>
              <a:pPr>
                <a:defRPr/>
              </a:pPr>
              <a:t>08/10/2017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BF936-68DB-45D8-97EE-B24E4FB7755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0907D-48C3-4EE0-B0C1-91E193B56061}" type="datetimeFigureOut">
              <a:rPr lang="es-ES"/>
              <a:pPr>
                <a:defRPr/>
              </a:pPr>
              <a:t>08/10/2017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07358-5A44-45CC-9A9F-00CA6A03150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39834-574F-40FC-B615-900753D1C61F}" type="datetimeFigureOut">
              <a:rPr lang="es-ES"/>
              <a:pPr>
                <a:defRPr/>
              </a:pPr>
              <a:t>08/10/2017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5FC86-3D6B-4B75-8333-9364071585A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C61695-A33E-4340-A1D8-356747D203FC}" type="datetimeFigureOut">
              <a:rPr lang="es-ES"/>
              <a:pPr>
                <a:defRPr/>
              </a:pPr>
              <a:t>08/10/2017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B76E18-4408-4737-9B2D-3ABD1AD95B5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Exposition_universelle_de_Paris_de_1889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 eaLnBrk="1" hangingPunct="1">
              <a:buFont typeface="Calibri" pitchFamily="34" charset="0"/>
              <a:buAutoNum type="arabicPeriod"/>
            </a:pPr>
            <a:r>
              <a:rPr lang="es-ES" b="1" smtClean="0">
                <a:solidFill>
                  <a:srgbClr val="0000FF"/>
                </a:solidFill>
              </a:rPr>
              <a:t>La Tour </a:t>
            </a:r>
            <a:r>
              <a:rPr lang="fr-FR" b="1" smtClean="0">
                <a:solidFill>
                  <a:srgbClr val="0000FF"/>
                </a:solidFill>
              </a:rPr>
              <a:t>Eiffel</a:t>
            </a:r>
          </a:p>
        </p:txBody>
      </p:sp>
      <p:pic>
        <p:nvPicPr>
          <p:cNvPr id="2051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989138"/>
            <a:ext cx="4711700" cy="3527425"/>
          </a:xfrm>
        </p:spPr>
      </p:pic>
      <p:sp>
        <p:nvSpPr>
          <p:cNvPr id="2052" name="4 CuadroTexto"/>
          <p:cNvSpPr txBox="1">
            <a:spLocks noChangeArrowheads="1"/>
          </p:cNvSpPr>
          <p:nvPr/>
        </p:nvSpPr>
        <p:spPr bwMode="auto">
          <a:xfrm>
            <a:off x="5724525" y="2060575"/>
            <a:ext cx="302418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La </a:t>
            </a:r>
            <a:r>
              <a:rPr lang="fr-FR" b="1"/>
              <a:t>tour Eiffel</a:t>
            </a:r>
            <a:r>
              <a:rPr lang="fr-FR"/>
              <a:t>,  symbole de la capitale française,  est une tour  de fer, de 324 m et 10100  tonnes,  construite par Gustave Eiffel pour l</a:t>
            </a:r>
            <a:r>
              <a:rPr lang="fr-FR">
                <a:hlinkClick r:id="rId3" tooltip="Exposition universelle de Paris de 1889"/>
              </a:rPr>
              <a:t>‘</a:t>
            </a:r>
            <a:r>
              <a:rPr lang="fr-FR"/>
              <a:t>Exposition Universelle de Paris de 1889. </a:t>
            </a:r>
            <a:endParaRPr lang="es-ES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>
                <a:solidFill>
                  <a:srgbClr val="0000FF"/>
                </a:solidFill>
              </a:rPr>
              <a:t>Le champagne</a:t>
            </a:r>
          </a:p>
        </p:txBody>
      </p:sp>
      <p:pic>
        <p:nvPicPr>
          <p:cNvPr id="11267" name="Imagen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557338"/>
            <a:ext cx="3941762" cy="4586287"/>
          </a:xfrm>
          <a:noFill/>
        </p:spPr>
      </p:pic>
      <p:sp>
        <p:nvSpPr>
          <p:cNvPr id="11268" name="3 CuadroTexto"/>
          <p:cNvSpPr txBox="1">
            <a:spLocks noChangeArrowheads="1"/>
          </p:cNvSpPr>
          <p:nvPr/>
        </p:nvSpPr>
        <p:spPr bwMode="auto">
          <a:xfrm>
            <a:off x="5580063" y="1844675"/>
            <a:ext cx="2808287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Le champagne est un vin effervescent protégé par une appellation d’origine contrôlée et qui tire son nom de la Champagne, une région du nord-est de la France.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>
                <a:solidFill>
                  <a:srgbClr val="0000FF"/>
                </a:solidFill>
              </a:rPr>
              <a:t>Le Pont d’Avignon</a:t>
            </a:r>
          </a:p>
        </p:txBody>
      </p:sp>
      <p:pic>
        <p:nvPicPr>
          <p:cNvPr id="12291" name="Imagen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9238" y="1916113"/>
            <a:ext cx="5316537" cy="3538537"/>
          </a:xfrm>
          <a:noFill/>
        </p:spPr>
      </p:pic>
      <p:sp>
        <p:nvSpPr>
          <p:cNvPr id="12292" name="3 CuadroTexto"/>
          <p:cNvSpPr txBox="1">
            <a:spLocks noChangeArrowheads="1"/>
          </p:cNvSpPr>
          <p:nvPr/>
        </p:nvSpPr>
        <p:spPr bwMode="auto">
          <a:xfrm>
            <a:off x="5867400" y="2205038"/>
            <a:ext cx="302577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«Sur le pont d’Avignon» est une chanson populaire française qui remonte au XVe siècle. </a:t>
            </a:r>
          </a:p>
          <a:p>
            <a:r>
              <a:rPr lang="fr-FR"/>
              <a:t>Avignon est une ville du sud de la France.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>
                <a:solidFill>
                  <a:srgbClr val="0000FF"/>
                </a:solidFill>
              </a:rPr>
              <a:t>Le Château de Versailles</a:t>
            </a:r>
          </a:p>
        </p:txBody>
      </p:sp>
      <p:pic>
        <p:nvPicPr>
          <p:cNvPr id="13315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0538" y="1989138"/>
            <a:ext cx="4810125" cy="3602037"/>
          </a:xfrm>
        </p:spPr>
      </p:pic>
      <p:sp>
        <p:nvSpPr>
          <p:cNvPr id="13316" name="4 CuadroTexto"/>
          <p:cNvSpPr txBox="1">
            <a:spLocks noChangeArrowheads="1"/>
          </p:cNvSpPr>
          <p:nvPr/>
        </p:nvSpPr>
        <p:spPr bwMode="auto">
          <a:xfrm>
            <a:off x="5651500" y="2060575"/>
            <a:ext cx="302418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Le château de Versailles , situé au sud-ouest de Paris, fut la résidence des rois de France.</a:t>
            </a:r>
          </a:p>
          <a:p>
            <a:r>
              <a:rPr lang="fr-FR"/>
              <a:t>Il a 700 pièces, 2513 fenêtres, 352 cheminées et 483 miroirs. Il reçoit 3 millions de visiteurs par an dans le château et 7 millions dans le parc!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580063" y="2060575"/>
            <a:ext cx="2952750" cy="2592388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s-ES" sz="1800" dirty="0" smtClean="0">
                <a:latin typeface="+mn-lt"/>
                <a:ea typeface="+mn-ea"/>
                <a:cs typeface="+mn-cs"/>
              </a:rPr>
              <a:t>Les </a:t>
            </a:r>
            <a:r>
              <a:rPr lang="es-ES" sz="1800" dirty="0" err="1" smtClean="0">
                <a:latin typeface="+mn-lt"/>
                <a:ea typeface="+mn-ea"/>
                <a:cs typeface="+mn-cs"/>
              </a:rPr>
              <a:t>ingrédients</a:t>
            </a:r>
            <a:r>
              <a:rPr lang="es-ES" sz="1800" dirty="0" smtClean="0">
                <a:latin typeface="+mn-lt"/>
                <a:ea typeface="+mn-ea"/>
                <a:cs typeface="+mn-cs"/>
              </a:rPr>
              <a:t>  </a:t>
            </a:r>
            <a:r>
              <a:rPr lang="es-ES" sz="1800" dirty="0" err="1" smtClean="0">
                <a:latin typeface="+mn-lt"/>
                <a:ea typeface="+mn-ea"/>
                <a:cs typeface="+mn-cs"/>
              </a:rPr>
              <a:t>principaux</a:t>
            </a:r>
            <a:r>
              <a:rPr lang="es-ES" sz="1800" dirty="0" smtClean="0">
                <a:latin typeface="+mn-lt"/>
                <a:ea typeface="+mn-ea"/>
                <a:cs typeface="+mn-cs"/>
              </a:rPr>
              <a:t> des </a:t>
            </a:r>
            <a:r>
              <a:rPr lang="es-ES" sz="1800" dirty="0" err="1" smtClean="0">
                <a:latin typeface="+mn-lt"/>
                <a:ea typeface="+mn-ea"/>
                <a:cs typeface="+mn-cs"/>
              </a:rPr>
              <a:t>crêpes</a:t>
            </a:r>
            <a:r>
              <a:rPr lang="es-ES" sz="1800" dirty="0" smtClean="0">
                <a:latin typeface="+mn-lt"/>
                <a:ea typeface="+mn-ea"/>
                <a:cs typeface="+mn-cs"/>
              </a:rPr>
              <a:t> </a:t>
            </a:r>
            <a:r>
              <a:rPr lang="es-ES" sz="1800" dirty="0" err="1" smtClean="0">
                <a:latin typeface="+mn-lt"/>
                <a:ea typeface="+mn-ea"/>
                <a:cs typeface="+mn-cs"/>
              </a:rPr>
              <a:t>sont</a:t>
            </a:r>
            <a:r>
              <a:rPr lang="es-ES" sz="1800" dirty="0" smtClean="0">
                <a:latin typeface="+mn-lt"/>
                <a:ea typeface="+mn-ea"/>
                <a:cs typeface="+mn-cs"/>
              </a:rPr>
              <a:t> la </a:t>
            </a:r>
            <a:r>
              <a:rPr lang="es-ES" sz="1800" dirty="0" err="1" smtClean="0">
                <a:latin typeface="+mn-lt"/>
                <a:ea typeface="+mn-ea"/>
                <a:cs typeface="+mn-cs"/>
              </a:rPr>
              <a:t>farine</a:t>
            </a:r>
            <a:r>
              <a:rPr lang="es-ES" sz="1800" dirty="0" smtClean="0">
                <a:latin typeface="+mn-lt"/>
                <a:ea typeface="+mn-ea"/>
                <a:cs typeface="+mn-cs"/>
              </a:rPr>
              <a:t>, les </a:t>
            </a:r>
            <a:r>
              <a:rPr lang="es-ES" sz="1800" dirty="0" err="1" smtClean="0">
                <a:latin typeface="+mn-lt"/>
                <a:ea typeface="+mn-ea"/>
                <a:cs typeface="+mn-cs"/>
              </a:rPr>
              <a:t>oeufs</a:t>
            </a:r>
            <a:r>
              <a:rPr lang="es-ES" sz="1800" dirty="0" smtClean="0">
                <a:latin typeface="+mn-lt"/>
                <a:ea typeface="+mn-ea"/>
                <a:cs typeface="+mn-cs"/>
              </a:rPr>
              <a:t> et le </a:t>
            </a:r>
            <a:r>
              <a:rPr lang="es-ES" sz="1800" dirty="0" err="1" smtClean="0">
                <a:latin typeface="+mn-lt"/>
                <a:ea typeface="+mn-ea"/>
                <a:cs typeface="+mn-cs"/>
              </a:rPr>
              <a:t>lait</a:t>
            </a:r>
            <a:r>
              <a:rPr lang="es-ES" sz="1800" dirty="0" smtClean="0">
                <a:latin typeface="+mn-lt"/>
                <a:ea typeface="+mn-ea"/>
                <a:cs typeface="+mn-cs"/>
              </a:rPr>
              <a:t>. </a:t>
            </a:r>
            <a:br>
              <a:rPr lang="es-ES" sz="1800" dirty="0" smtClean="0">
                <a:latin typeface="+mn-lt"/>
                <a:ea typeface="+mn-ea"/>
                <a:cs typeface="+mn-cs"/>
              </a:rPr>
            </a:br>
            <a:r>
              <a:rPr lang="es-ES" sz="1800" dirty="0" smtClean="0">
                <a:latin typeface="+mn-lt"/>
                <a:ea typeface="+mn-ea"/>
                <a:cs typeface="+mn-cs"/>
              </a:rPr>
              <a:t/>
            </a:r>
            <a:br>
              <a:rPr lang="es-ES" sz="1800" dirty="0" smtClean="0">
                <a:latin typeface="+mn-lt"/>
                <a:ea typeface="+mn-ea"/>
                <a:cs typeface="+mn-cs"/>
              </a:rPr>
            </a:br>
            <a:r>
              <a:rPr lang="es-ES" sz="1800" dirty="0" err="1" smtClean="0">
                <a:latin typeface="+mn-lt"/>
                <a:ea typeface="+mn-ea"/>
                <a:cs typeface="+mn-cs"/>
              </a:rPr>
              <a:t>Mmm</a:t>
            </a:r>
            <a:r>
              <a:rPr lang="es-ES" sz="1800" dirty="0" smtClean="0">
                <a:latin typeface="+mn-lt"/>
                <a:ea typeface="+mn-ea"/>
                <a:cs typeface="+mn-cs"/>
              </a:rPr>
              <a:t>… </a:t>
            </a:r>
            <a:r>
              <a:rPr lang="es-ES" sz="1800" dirty="0" err="1" smtClean="0">
                <a:latin typeface="+mn-lt"/>
                <a:ea typeface="+mn-ea"/>
                <a:cs typeface="+mn-cs"/>
              </a:rPr>
              <a:t>delicieuses</a:t>
            </a:r>
            <a:r>
              <a:rPr lang="es-ES" sz="1800" dirty="0" smtClean="0">
                <a:latin typeface="+mn-lt"/>
                <a:ea typeface="+mn-ea"/>
                <a:cs typeface="+mn-cs"/>
              </a:rPr>
              <a:t>!</a:t>
            </a:r>
          </a:p>
        </p:txBody>
      </p:sp>
      <p:pic>
        <p:nvPicPr>
          <p:cNvPr id="14339" name="Imagen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628775"/>
            <a:ext cx="3946525" cy="396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CuadroTexto"/>
          <p:cNvSpPr txBox="1"/>
          <p:nvPr/>
        </p:nvSpPr>
        <p:spPr>
          <a:xfrm>
            <a:off x="1403350" y="755650"/>
            <a:ext cx="6337300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4400" b="1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Les </a:t>
            </a:r>
            <a:r>
              <a:rPr lang="ca-ES" sz="4400" b="1" dirty="0" err="1">
                <a:solidFill>
                  <a:srgbClr val="0000FF"/>
                </a:solidFill>
                <a:latin typeface="+mj-lt"/>
                <a:ea typeface="+mj-ea"/>
                <a:cs typeface="+mj-cs"/>
              </a:rPr>
              <a:t>crêpes</a:t>
            </a:r>
            <a:endParaRPr lang="ca-ES" sz="4400" b="1" dirty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5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557338"/>
            <a:ext cx="4210050" cy="4422775"/>
          </a:xfrm>
        </p:spPr>
      </p:pic>
      <p:sp>
        <p:nvSpPr>
          <p:cNvPr id="15363" name="4 Título"/>
          <p:cNvSpPr>
            <a:spLocks noGrp="1"/>
          </p:cNvSpPr>
          <p:nvPr>
            <p:ph type="title"/>
          </p:nvPr>
        </p:nvSpPr>
        <p:spPr>
          <a:xfrm>
            <a:off x="333375" y="404813"/>
            <a:ext cx="8229600" cy="1143000"/>
          </a:xfrm>
        </p:spPr>
        <p:txBody>
          <a:bodyPr/>
          <a:lstStyle/>
          <a:p>
            <a:pPr eaLnBrk="1" hangingPunct="1"/>
            <a:r>
              <a:rPr lang="es-ES" b="1" smtClean="0">
                <a:solidFill>
                  <a:srgbClr val="0000FF"/>
                </a:solidFill>
              </a:rPr>
              <a:t>Le petit Prince</a:t>
            </a:r>
          </a:p>
        </p:txBody>
      </p:sp>
      <p:sp>
        <p:nvSpPr>
          <p:cNvPr id="15364" name="6 CuadroTexto"/>
          <p:cNvSpPr txBox="1">
            <a:spLocks noChangeArrowheads="1"/>
          </p:cNvSpPr>
          <p:nvPr/>
        </p:nvSpPr>
        <p:spPr bwMode="auto">
          <a:xfrm>
            <a:off x="5584825" y="2649538"/>
            <a:ext cx="2952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b="1" i="1"/>
              <a:t>Le Petit Prince</a:t>
            </a:r>
            <a:r>
              <a:rPr lang="fr-FR"/>
              <a:t>  (1943) est l’œuvre la plus connue de l’écrivain français Antoine de Saint-Exupéry.</a:t>
            </a:r>
            <a:endParaRPr lang="ca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>
                <a:solidFill>
                  <a:srgbClr val="0000FF"/>
                </a:solidFill>
              </a:rPr>
              <a:t>Napoléon Bonaparte</a:t>
            </a:r>
            <a:endParaRPr lang="ca-ES" b="1" smtClean="0">
              <a:solidFill>
                <a:srgbClr val="0000FF"/>
              </a:solidFill>
            </a:endParaRPr>
          </a:p>
        </p:txBody>
      </p:sp>
      <p:pic>
        <p:nvPicPr>
          <p:cNvPr id="16387" name="Imagen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1628775"/>
            <a:ext cx="3811587" cy="4464050"/>
          </a:xfrm>
          <a:noFill/>
        </p:spPr>
      </p:pic>
      <p:sp>
        <p:nvSpPr>
          <p:cNvPr id="16388" name="5 CuadroTexto"/>
          <p:cNvSpPr txBox="1">
            <a:spLocks noChangeArrowheads="1"/>
          </p:cNvSpPr>
          <p:nvPr/>
        </p:nvSpPr>
        <p:spPr bwMode="auto">
          <a:xfrm>
            <a:off x="5651500" y="2247900"/>
            <a:ext cx="237648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Napoléon Bonaparte (Ajaccio, 1769 – île  Sainte-Hélène, 1821)  a été le général et empereur français le plus connu parce qu’il voulait conquérir toute l'Europe continentale.</a:t>
            </a:r>
            <a:endParaRPr lang="ca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3 Imagen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60350"/>
            <a:ext cx="5400675" cy="533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4 CuadroTexto"/>
          <p:cNvSpPr txBox="1">
            <a:spLocks noChangeArrowheads="1"/>
          </p:cNvSpPr>
          <p:nvPr/>
        </p:nvSpPr>
        <p:spPr bwMode="auto">
          <a:xfrm>
            <a:off x="4859338" y="549275"/>
            <a:ext cx="37449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4000" b="1">
                <a:solidFill>
                  <a:srgbClr val="0000FF"/>
                </a:solidFill>
              </a:rPr>
              <a:t>Astérix et Obélix</a:t>
            </a:r>
          </a:p>
        </p:txBody>
      </p:sp>
      <p:sp>
        <p:nvSpPr>
          <p:cNvPr id="3076" name="5 CuadroTexto"/>
          <p:cNvSpPr txBox="1">
            <a:spLocks noChangeArrowheads="1"/>
          </p:cNvSpPr>
          <p:nvPr/>
        </p:nvSpPr>
        <p:spPr bwMode="auto">
          <a:xfrm>
            <a:off x="5940425" y="2133600"/>
            <a:ext cx="26638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b="1" i="1"/>
              <a:t>Astérix le Gaulois</a:t>
            </a:r>
            <a:r>
              <a:rPr lang="fr-FR"/>
              <a:t> est une série de bande dessinée (BD) française créée le 29 octobre 1959 par René Goscinny et Albert Uderzo.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>
                <a:solidFill>
                  <a:srgbClr val="0000FF"/>
                </a:solidFill>
              </a:rPr>
              <a:t>Le fromage roquefort</a:t>
            </a:r>
          </a:p>
        </p:txBody>
      </p:sp>
      <p:pic>
        <p:nvPicPr>
          <p:cNvPr id="4099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989138"/>
            <a:ext cx="4614862" cy="3109912"/>
          </a:xfrm>
        </p:spPr>
      </p:pic>
      <p:sp>
        <p:nvSpPr>
          <p:cNvPr id="4100" name="4 CuadroTexto"/>
          <p:cNvSpPr txBox="1">
            <a:spLocks noChangeArrowheads="1"/>
          </p:cNvSpPr>
          <p:nvPr/>
        </p:nvSpPr>
        <p:spPr bwMode="auto">
          <a:xfrm>
            <a:off x="5724525" y="2133600"/>
            <a:ext cx="3024188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Le roquefort est un fromage français élaboré exclusivement avec des laits crus de brebis. </a:t>
            </a:r>
          </a:p>
          <a:p>
            <a:r>
              <a:rPr lang="fr-FR"/>
              <a:t>En France on dit qu’il y a un fromage différent pour chaque jour de l’annee!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>
                <a:solidFill>
                  <a:srgbClr val="0000FF"/>
                </a:solidFill>
              </a:rPr>
              <a:t>Le Roland-Garros</a:t>
            </a:r>
          </a:p>
        </p:txBody>
      </p:sp>
      <p:pic>
        <p:nvPicPr>
          <p:cNvPr id="5123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2276475"/>
            <a:ext cx="5105400" cy="2895600"/>
          </a:xfrm>
        </p:spPr>
      </p:pic>
      <p:sp>
        <p:nvSpPr>
          <p:cNvPr id="5124" name="4 CuadroTexto"/>
          <p:cNvSpPr txBox="1">
            <a:spLocks noChangeArrowheads="1"/>
          </p:cNvSpPr>
          <p:nvPr/>
        </p:nvSpPr>
        <p:spPr bwMode="auto">
          <a:xfrm>
            <a:off x="6011863" y="2492375"/>
            <a:ext cx="26638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Le </a:t>
            </a:r>
            <a:r>
              <a:rPr lang="fr-FR" b="1"/>
              <a:t>Roland-Garros  </a:t>
            </a:r>
            <a:r>
              <a:rPr lang="fr-FR"/>
              <a:t>est un tournoi de tennis sur terre battue créé en 1925, et qui se tient annuellement à Paris.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>
                <a:solidFill>
                  <a:srgbClr val="0000FF"/>
                </a:solidFill>
              </a:rPr>
              <a:t>Le croissant</a:t>
            </a:r>
          </a:p>
        </p:txBody>
      </p:sp>
      <p:pic>
        <p:nvPicPr>
          <p:cNvPr id="6147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2133600"/>
            <a:ext cx="3941763" cy="2951163"/>
          </a:xfrm>
        </p:spPr>
      </p:pic>
      <p:sp>
        <p:nvSpPr>
          <p:cNvPr id="6148" name="4 CuadroTexto"/>
          <p:cNvSpPr txBox="1">
            <a:spLocks noChangeArrowheads="1"/>
          </p:cNvSpPr>
          <p:nvPr/>
        </p:nvSpPr>
        <p:spPr bwMode="auto">
          <a:xfrm>
            <a:off x="5508625" y="2205038"/>
            <a:ext cx="3095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Le croissant est le produit de boulangerie le plus célèbre et le plus connu de la France…</a:t>
            </a:r>
          </a:p>
          <a:p>
            <a:r>
              <a:rPr lang="fr-FR"/>
              <a:t>mais son origine est viennois!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>
                <a:solidFill>
                  <a:srgbClr val="0000FF"/>
                </a:solidFill>
              </a:rPr>
              <a:t>La baguette</a:t>
            </a:r>
          </a:p>
        </p:txBody>
      </p:sp>
      <p:pic>
        <p:nvPicPr>
          <p:cNvPr id="7171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557338"/>
            <a:ext cx="5129212" cy="3413125"/>
          </a:xfrm>
        </p:spPr>
      </p:pic>
      <p:sp>
        <p:nvSpPr>
          <p:cNvPr id="7172" name="4 CuadroTexto"/>
          <p:cNvSpPr txBox="1">
            <a:spLocks noChangeArrowheads="1"/>
          </p:cNvSpPr>
          <p:nvPr/>
        </p:nvSpPr>
        <p:spPr bwMode="auto">
          <a:xfrm>
            <a:off x="6011863" y="1844675"/>
            <a:ext cx="26638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La baguette est emblématique de la France et très apprécié dans le monde entier.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>
                <a:solidFill>
                  <a:srgbClr val="0000FF"/>
                </a:solidFill>
              </a:rPr>
              <a:t>Le Mont-Blanc</a:t>
            </a:r>
          </a:p>
        </p:txBody>
      </p:sp>
      <p:pic>
        <p:nvPicPr>
          <p:cNvPr id="8195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1916113"/>
            <a:ext cx="4806950" cy="3600450"/>
          </a:xfrm>
        </p:spPr>
      </p:pic>
      <p:sp>
        <p:nvSpPr>
          <p:cNvPr id="8196" name="5 CuadroTexto"/>
          <p:cNvSpPr txBox="1">
            <a:spLocks noChangeArrowheads="1"/>
          </p:cNvSpPr>
          <p:nvPr/>
        </p:nvSpPr>
        <p:spPr bwMode="auto">
          <a:xfrm>
            <a:off x="5940425" y="2133600"/>
            <a:ext cx="287972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Le Mont-Blanc a 4810,45 m et il est situé aux Alpes franco-italiennes.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dirty="0" smtClean="0">
                <a:solidFill>
                  <a:srgbClr val="0000FF"/>
                </a:solidFill>
              </a:rPr>
              <a:t>Emmanuel </a:t>
            </a:r>
            <a:r>
              <a:rPr lang="es-ES" b="1" dirty="0" err="1" smtClean="0">
                <a:solidFill>
                  <a:srgbClr val="0000FF"/>
                </a:solidFill>
              </a:rPr>
              <a:t>Macron</a:t>
            </a:r>
            <a:endParaRPr lang="es-ES" b="1" dirty="0" smtClean="0">
              <a:solidFill>
                <a:srgbClr val="0000FF"/>
              </a:solidFill>
            </a:endParaRPr>
          </a:p>
        </p:txBody>
      </p:sp>
      <p:sp>
        <p:nvSpPr>
          <p:cNvPr id="9220" name="4 CuadroTexto"/>
          <p:cNvSpPr txBox="1">
            <a:spLocks noChangeArrowheads="1"/>
          </p:cNvSpPr>
          <p:nvPr/>
        </p:nvSpPr>
        <p:spPr bwMode="auto">
          <a:xfrm>
            <a:off x="4716463" y="2349500"/>
            <a:ext cx="37433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/>
              <a:t>C’est </a:t>
            </a:r>
            <a:r>
              <a:rPr lang="fr-FR" dirty="0" smtClean="0"/>
              <a:t>Emmanuel </a:t>
            </a:r>
            <a:r>
              <a:rPr lang="fr-FR" dirty="0" err="1" smtClean="0"/>
              <a:t>Macron</a:t>
            </a:r>
            <a:r>
              <a:rPr lang="fr-FR" dirty="0" smtClean="0"/>
              <a:t>, </a:t>
            </a:r>
            <a:r>
              <a:rPr lang="fr-FR" dirty="0"/>
              <a:t>le président de la République Française depuis le </a:t>
            </a:r>
            <a:r>
              <a:rPr lang="fr-FR" dirty="0" smtClean="0"/>
              <a:t>14 </a:t>
            </a:r>
            <a:r>
              <a:rPr lang="fr-FR" dirty="0"/>
              <a:t>mai </a:t>
            </a:r>
            <a:r>
              <a:rPr lang="fr-FR" dirty="0" smtClean="0"/>
              <a:t>2017. </a:t>
            </a:r>
            <a:endParaRPr lang="fr-FR" dirty="0"/>
          </a:p>
          <a:p>
            <a:endParaRPr lang="fr-FR" dirty="0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4081636" cy="3068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>
                <a:solidFill>
                  <a:srgbClr val="0000FF"/>
                </a:solidFill>
              </a:rPr>
              <a:t>Le parfum</a:t>
            </a:r>
          </a:p>
        </p:txBody>
      </p:sp>
      <p:pic>
        <p:nvPicPr>
          <p:cNvPr id="10243" name="Imagen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773238"/>
            <a:ext cx="5002213" cy="3702050"/>
          </a:xfrm>
          <a:noFill/>
        </p:spPr>
      </p:pic>
      <p:sp>
        <p:nvSpPr>
          <p:cNvPr id="10244" name="4 CuadroTexto"/>
          <p:cNvSpPr txBox="1">
            <a:spLocks noChangeArrowheads="1"/>
          </p:cNvSpPr>
          <p:nvPr/>
        </p:nvSpPr>
        <p:spPr bwMode="auto">
          <a:xfrm>
            <a:off x="5940425" y="2205038"/>
            <a:ext cx="280828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Les parfums français sont très bien connus:  Dior, Chanel, Lancôme, Cacharel,  l’Oréal, Yves Saint-Laurent, Rochas...</a:t>
            </a:r>
          </a:p>
          <a:p>
            <a:endParaRPr lang="fr-FR"/>
          </a:p>
          <a:p>
            <a:r>
              <a:rPr lang="fr-FR"/>
              <a:t>Grasse, située dans le département des Alpes-Maritimes, est considérée  la capitale mondiale du parfum.</a:t>
            </a:r>
          </a:p>
          <a:p>
            <a:endParaRPr lang="ca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428</Words>
  <Application>Microsoft Office PowerPoint</Application>
  <PresentationFormat>Presentación en pantalla (4:3)</PresentationFormat>
  <Paragraphs>36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8" baseType="lpstr">
      <vt:lpstr>Calibri</vt:lpstr>
      <vt:lpstr>Arial</vt:lpstr>
      <vt:lpstr>Tema de Office</vt:lpstr>
      <vt:lpstr>La Tour Eiffel</vt:lpstr>
      <vt:lpstr>Diapositiva 2</vt:lpstr>
      <vt:lpstr>Le fromage roquefort</vt:lpstr>
      <vt:lpstr>Le Roland-Garros</vt:lpstr>
      <vt:lpstr>Le croissant</vt:lpstr>
      <vt:lpstr>La baguette</vt:lpstr>
      <vt:lpstr>Le Mont-Blanc</vt:lpstr>
      <vt:lpstr>Emmanuel Macron</vt:lpstr>
      <vt:lpstr>Le parfum</vt:lpstr>
      <vt:lpstr>Le champagne</vt:lpstr>
      <vt:lpstr>Le Pont d’Avignon</vt:lpstr>
      <vt:lpstr>Le Château de Versailles</vt:lpstr>
      <vt:lpstr>Les ingrédients  principaux des crêpes sont la farine, les oeufs et le lait.   Mmm… delicieuses!</vt:lpstr>
      <vt:lpstr>Le petit Prince</vt:lpstr>
      <vt:lpstr>Napoléon Bonaparte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Prats Gironès</dc:creator>
  <cp:lastModifiedBy>USUARI</cp:lastModifiedBy>
  <cp:revision>15</cp:revision>
  <dcterms:created xsi:type="dcterms:W3CDTF">2010-09-01T17:45:32Z</dcterms:created>
  <dcterms:modified xsi:type="dcterms:W3CDTF">2017-10-08T08:46:59Z</dcterms:modified>
</cp:coreProperties>
</file>